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8C71B-AA32-4177-A52E-763D5C183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DC4856-EAE0-4AE4-9542-9396C1629C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46D48-EB10-46AE-9E35-6E96C6165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655C-9FD1-4354-B3A4-F4B692C2326D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89D9F-8E38-4EDF-AAFC-E926007B9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5D98E-837A-4295-9F70-BFFC30502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D5A5-B5DF-47D8-8F63-00A0E5AB3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242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22AB5-34D7-4674-929D-E78F440BB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C01A2B-6C48-4E09-B62D-E32C56807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A60B4-C16B-4716-81AC-8FCCA379F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655C-9FD1-4354-B3A4-F4B692C2326D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CEC1C-ACA9-4D19-8B32-169D04AFC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885BB-A896-47DB-B219-E4A46115D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D5A5-B5DF-47D8-8F63-00A0E5AB3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225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48A049-5BA8-4FF3-8F0A-FDE645199A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116224-371D-4D89-8207-53C56C5A7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46D11-A7E7-49DF-883A-3715B84A3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655C-9FD1-4354-B3A4-F4B692C2326D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8F982-5E62-4047-A400-216E3887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2CB5E-4E51-4ACD-9147-2679C4A08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D5A5-B5DF-47D8-8F63-00A0E5AB3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039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8DDBF-573F-40D6-9C28-D99B95B1B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C25DF-345C-4186-AB11-5F00CBCA9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3DD80-6865-4648-9704-9F36F713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655C-9FD1-4354-B3A4-F4B692C2326D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8C160-E6E3-4493-AC1E-B7AA4BD2A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73AA5-1A46-46C7-B41B-D1642F656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D5A5-B5DF-47D8-8F63-00A0E5AB3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6563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EFD1-B87B-4C02-ADD7-DB7D3ABB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CA2D4-5414-4DE9-BB0D-C16E8A221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4C96F-0D15-4255-9A27-A06BEF8B4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655C-9FD1-4354-B3A4-F4B692C2326D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05C69-EBA4-4D9E-9D7C-633C96627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F176A-C359-4FB5-9DE6-90C5F5196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D5A5-B5DF-47D8-8F63-00A0E5AB3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991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2A664-39FB-4539-906F-61568298F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F328A-DF37-4E7F-A1C9-7C573EB811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0B9907-750F-4509-87BC-BE424B2EA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9FBC0A-C248-4230-9B0F-F2F48EE5C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655C-9FD1-4354-B3A4-F4B692C2326D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F17D6-A240-4C68-98CB-375245197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6ED71-CC6E-4D2B-91F6-4BDF08532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D5A5-B5DF-47D8-8F63-00A0E5AB3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317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8B568-55D6-425D-BF94-A5D7B254E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B7329-592A-4729-BC6E-4EED7EF28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FD117E-BF6D-4D14-9DA1-B292D4841B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143C10-AC13-438E-BC8A-0E02F72E9F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1A230C-5675-426F-A68C-66E8BE22B1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FF952D-B10A-4DE8-AED4-DEB6F368E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655C-9FD1-4354-B3A4-F4B692C2326D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D7D784-6D48-4337-9E48-83283EDC6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B45467-DD20-4088-A168-871F12126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D5A5-B5DF-47D8-8F63-00A0E5AB3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405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1EBFD-1B4E-440F-82CC-40D26FE8C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55BBCB-ED3C-4803-BF2C-4D6785D53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655C-9FD1-4354-B3A4-F4B692C2326D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4CF3DC-219C-4AA2-BC6B-4F9B8E66D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B39A68-69CD-47F2-9703-D76FB3178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D5A5-B5DF-47D8-8F63-00A0E5AB3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836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DD3B08-A4D9-4B3E-BBF6-5C53076E5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655C-9FD1-4354-B3A4-F4B692C2326D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0CF1CD-BAF7-45F3-B5A0-2921B2814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6C8296-20B5-4E25-B179-A0834FFF1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D5A5-B5DF-47D8-8F63-00A0E5AB3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170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062E2-4C26-44F4-9527-113A2FB0E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9FC64-3F3D-4FD9-8B63-57633A2D2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1E050-1612-4E85-A2C4-1D6042D70F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223755-1DE9-4993-9EF2-7E45E9A2E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655C-9FD1-4354-B3A4-F4B692C2326D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556A4F-8B80-42DB-A485-38FA93108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DBC43-EC7B-4052-81BC-57DD3992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D5A5-B5DF-47D8-8F63-00A0E5AB3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0210-6083-4723-8063-7EE8D1984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AF3B2E-BADB-4B8D-B77D-E0A52C7E04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3CAC0-502A-4427-9698-CC83CD2F5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3F426-9B7F-47A6-9BAA-6855B4C3B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655C-9FD1-4354-B3A4-F4B692C2326D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25946-1B57-4795-AB1C-B94D1BA6D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E946CC-F349-409F-83EC-B92882706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D5A5-B5DF-47D8-8F63-00A0E5AB3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852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71A402-98AC-41BE-B9D6-10312C946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C6E5BA-0F1C-40FD-8DEC-B50C9EED7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B5055-5672-4E67-AB91-F791117AE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8655C-9FD1-4354-B3A4-F4B692C2326D}" type="datetimeFigureOut">
              <a:rPr lang="en-IN" smtClean="0"/>
              <a:t>18-08-2020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9135F-7416-453C-9304-9BE92EC1C1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C58BD-5687-4DD4-8951-F58E51906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7D5A5-B5DF-47D8-8F63-00A0E5AB3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928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1E8DE1-FC7C-428E-8B28-A549910B0A9E}"/>
              </a:ext>
            </a:extLst>
          </p:cNvPr>
          <p:cNvSpPr txBox="1"/>
          <p:nvPr/>
        </p:nvSpPr>
        <p:spPr>
          <a:xfrm>
            <a:off x="3819369" y="1143224"/>
            <a:ext cx="4572000" cy="3638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Group: B.Sc. III Year 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Subject: Electronics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Semester:  5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Paper : 5</a:t>
            </a:r>
            <a:endParaRPr lang="en-IN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37CAC0-0B9E-4BF4-B836-08845DBDD879}"/>
              </a:ext>
            </a:extLst>
          </p:cNvPr>
          <p:cNvSpPr txBox="1"/>
          <p:nvPr/>
        </p:nvSpPr>
        <p:spPr>
          <a:xfrm>
            <a:off x="3549169" y="5837914"/>
            <a:ext cx="5112401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w.e.f. 2018 -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19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ADMITTED BATCH</a:t>
            </a:r>
            <a:endParaRPr lang="en-IN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079708-0C77-493C-B47F-5236CE378708}"/>
              </a:ext>
            </a:extLst>
          </p:cNvPr>
          <p:cNvSpPr txBox="1"/>
          <p:nvPr/>
        </p:nvSpPr>
        <p:spPr>
          <a:xfrm>
            <a:off x="1592054" y="4898162"/>
            <a:ext cx="9026629" cy="752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Title of the paper: Microprocessor (Intel 8085)</a:t>
            </a:r>
            <a:endParaRPr lang="en-IN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806365-8276-495C-BA01-53A259B10223}"/>
              </a:ext>
            </a:extLst>
          </p:cNvPr>
          <p:cNvSpPr txBox="1"/>
          <p:nvPr/>
        </p:nvSpPr>
        <p:spPr>
          <a:xfrm>
            <a:off x="762000" y="248810"/>
            <a:ext cx="10667999" cy="834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P.R. GOVERNMENT COLLEGE (A), KAKINADA</a:t>
            </a:r>
            <a:endParaRPr lang="en-IN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44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F49A07-566F-422A-86CD-8489311F3735}"/>
              </a:ext>
            </a:extLst>
          </p:cNvPr>
          <p:cNvSpPr txBox="1"/>
          <p:nvPr/>
        </p:nvSpPr>
        <p:spPr>
          <a:xfrm>
            <a:off x="764344" y="1857353"/>
            <a:ext cx="10663311" cy="3944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"/>
              <a:tabLst>
                <a:tab pos="647700" algn="l"/>
                <a:tab pos="648335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Vcc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+5 V DC power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supply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215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47700" algn="l"/>
                <a:tab pos="648335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Vss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Ground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reference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195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47700" algn="l"/>
                <a:tab pos="64833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X1, X2: A crystal is connected at these two pins having frequency of 6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MHz.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frequency is internally divided by 2. 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"/>
              <a:tabLst>
                <a:tab pos="647700" algn="l"/>
                <a:tab pos="64833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CLK Out: Clock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output signal can be used as the system clock for the other devices.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7F03E1-A357-4C0A-B321-4DDF0AB8E0A6}"/>
              </a:ext>
            </a:extLst>
          </p:cNvPr>
          <p:cNvSpPr txBox="1"/>
          <p:nvPr/>
        </p:nvSpPr>
        <p:spPr>
          <a:xfrm>
            <a:off x="2957146" y="630280"/>
            <a:ext cx="6277708" cy="613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tabLst>
                <a:tab pos="647700" algn="l"/>
                <a:tab pos="648335" algn="l"/>
              </a:tabLst>
            </a:pP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Power supply and clock frequency</a:t>
            </a:r>
            <a:endParaRPr lang="en-IN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29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4F6814-84CD-4654-863E-40BBA99F36C1}"/>
              </a:ext>
            </a:extLst>
          </p:cNvPr>
          <p:cNvSpPr txBox="1"/>
          <p:nvPr/>
        </p:nvSpPr>
        <p:spPr>
          <a:xfrm>
            <a:off x="1882726" y="2844225"/>
            <a:ext cx="8426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Topic : Pin description of 8085 Microprocessor</a:t>
            </a:r>
            <a:endParaRPr lang="en-I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12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7.png">
            <a:extLst>
              <a:ext uri="{FF2B5EF4-FFF2-40B4-BE49-F238E27FC236}">
                <a16:creationId xmlns:a16="http://schemas.microsoft.com/office/drawing/2014/main" id="{51A21772-A491-4414-ADE1-19BE4A3B4A0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3046" y="801858"/>
            <a:ext cx="10747717" cy="59506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3F13C3-4BC0-4828-B1AD-E574445B0924}"/>
              </a:ext>
            </a:extLst>
          </p:cNvPr>
          <p:cNvSpPr txBox="1"/>
          <p:nvPr/>
        </p:nvSpPr>
        <p:spPr>
          <a:xfrm>
            <a:off x="4407877" y="105509"/>
            <a:ext cx="3376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8085 Pin Diagram</a:t>
            </a:r>
            <a:endParaRPr lang="en-IN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89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AC4F72-1DF2-4B2D-A73F-2C7557AB6CC2}"/>
              </a:ext>
            </a:extLst>
          </p:cNvPr>
          <p:cNvSpPr txBox="1"/>
          <p:nvPr/>
        </p:nvSpPr>
        <p:spPr>
          <a:xfrm>
            <a:off x="1685778" y="2521059"/>
            <a:ext cx="882044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8085 is an 8-bit general purpose microprocessor capable of addressing 64 k of memory.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device has 40 pins requires a +5 V power supply and can operate with a 3 MHz single phase clock.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86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DDEAD13-B7BB-435F-B58E-19597095C951}"/>
              </a:ext>
            </a:extLst>
          </p:cNvPr>
          <p:cNvSpPr txBox="1"/>
          <p:nvPr/>
        </p:nvSpPr>
        <p:spPr>
          <a:xfrm>
            <a:off x="1509931" y="1778726"/>
            <a:ext cx="9172136" cy="40167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10895" indent="418465">
              <a:lnSpc>
                <a:spcPct val="115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 the signals are classified into 7 groups: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SzPts val="1200"/>
              <a:buFont typeface="Wingdings" panose="05000000000000000000" pitchFamily="2" charset="2"/>
              <a:buChar char=""/>
              <a:tabLst>
                <a:tab pos="647700" algn="l"/>
                <a:tab pos="64833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Address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bus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SzPts val="1200"/>
              <a:buFont typeface="Wingdings" panose="05000000000000000000" pitchFamily="2" charset="2"/>
              <a:buChar char=""/>
              <a:tabLst>
                <a:tab pos="647700" algn="l"/>
                <a:tab pos="64833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bus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SzPts val="1200"/>
              <a:buFont typeface="Wingdings" panose="05000000000000000000" pitchFamily="2" charset="2"/>
              <a:buChar char=""/>
              <a:tabLst>
                <a:tab pos="647700" algn="l"/>
                <a:tab pos="64833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Control &amp; status</a:t>
            </a:r>
            <a:r>
              <a:rPr lang="en-US" sz="2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signals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SzPts val="1200"/>
              <a:buFont typeface="Wingdings" panose="05000000000000000000" pitchFamily="2" charset="2"/>
              <a:buChar char=""/>
              <a:tabLst>
                <a:tab pos="647700" algn="l"/>
                <a:tab pos="64833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Power supply and frequency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signals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SzPts val="1200"/>
              <a:buFont typeface="Wingdings" panose="05000000000000000000" pitchFamily="2" charset="2"/>
              <a:buChar char=""/>
              <a:tabLst>
                <a:tab pos="647700" algn="l"/>
                <a:tab pos="64833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Externally initiated</a:t>
            </a:r>
            <a:r>
              <a:rPr lang="en-US" sz="2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signals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SzPts val="1200"/>
              <a:buFont typeface="Wingdings" panose="05000000000000000000" pitchFamily="2" charset="2"/>
              <a:buChar char=""/>
              <a:tabLst>
                <a:tab pos="647700" algn="l"/>
                <a:tab pos="64833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Serial I/O</a:t>
            </a:r>
            <a:r>
              <a:rPr lang="en-US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signals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200"/>
              </a:spcAft>
              <a:buSzPts val="1200"/>
              <a:buFont typeface="Wingdings" panose="05000000000000000000" pitchFamily="2" charset="2"/>
              <a:buChar char=""/>
              <a:tabLst>
                <a:tab pos="647700" algn="l"/>
                <a:tab pos="64833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Interrupt signals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01EA6C-43B1-480F-A10C-F7EF64765B8E}"/>
              </a:ext>
            </a:extLst>
          </p:cNvPr>
          <p:cNvSpPr txBox="1"/>
          <p:nvPr/>
        </p:nvSpPr>
        <p:spPr>
          <a:xfrm>
            <a:off x="3880338" y="488791"/>
            <a:ext cx="4431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Signals</a:t>
            </a:r>
            <a:endParaRPr lang="en-IN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67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2B8A49-F13F-4000-A643-2D608EA23F62}"/>
              </a:ext>
            </a:extLst>
          </p:cNvPr>
          <p:cNvSpPr txBox="1"/>
          <p:nvPr/>
        </p:nvSpPr>
        <p:spPr>
          <a:xfrm>
            <a:off x="905018" y="1462600"/>
            <a:ext cx="10381957" cy="1043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200"/>
              </a:spcAft>
              <a:tabLst>
                <a:tab pos="647700" algn="l"/>
                <a:tab pos="64833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The 8085 has 8 signal lines from A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A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which are unidirectional and used as higher order address bus.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1D0266-98EF-423A-B7B8-BA8D55D78D9E}"/>
              </a:ext>
            </a:extLst>
          </p:cNvPr>
          <p:cNvSpPr txBox="1"/>
          <p:nvPr/>
        </p:nvSpPr>
        <p:spPr>
          <a:xfrm>
            <a:off x="4905228" y="539820"/>
            <a:ext cx="23815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Address Bus</a:t>
            </a:r>
            <a:endParaRPr lang="en-IN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EC329B-1509-4964-BD17-05CD00BD6EBE}"/>
              </a:ext>
            </a:extLst>
          </p:cNvPr>
          <p:cNvSpPr txBox="1"/>
          <p:nvPr/>
        </p:nvSpPr>
        <p:spPr>
          <a:xfrm>
            <a:off x="984732" y="4351780"/>
            <a:ext cx="10222526" cy="16930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647700" algn="l"/>
                <a:tab pos="64833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signal lines from AD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AD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are bidirectional, they serve for a dual purpose. </a:t>
            </a:r>
          </a:p>
          <a:p>
            <a:pPr marL="285750" lvl="0" indent="-285750" algn="just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647700" algn="l"/>
                <a:tab pos="64833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They are used as the lower order address bus as well as the data bus.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233839-0EB9-48CA-9E2E-F7A121CF5782}"/>
              </a:ext>
            </a:extLst>
          </p:cNvPr>
          <p:cNvSpPr txBox="1"/>
          <p:nvPr/>
        </p:nvSpPr>
        <p:spPr>
          <a:xfrm>
            <a:off x="3125954" y="3136612"/>
            <a:ext cx="59400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Multiplexed Address &amp; Data bus</a:t>
            </a:r>
            <a:endParaRPr lang="en-IN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018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6CA3615-477E-4774-9CA7-FD44DDCE7164}"/>
                  </a:ext>
                </a:extLst>
              </p:cNvPr>
              <p:cNvSpPr txBox="1"/>
              <p:nvPr/>
            </p:nvSpPr>
            <p:spPr>
              <a:xfrm>
                <a:off x="883919" y="1262116"/>
                <a:ext cx="10424159" cy="52280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15000"/>
                  </a:lnSpc>
                  <a:tabLst>
                    <a:tab pos="647700" algn="l"/>
                    <a:tab pos="648335" algn="l"/>
                  </a:tabLst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This group of signals includes two control signals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𝑅𝐷</m:t>
                        </m:r>
                      </m:e>
                    </m:bar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𝑊𝑅</m:t>
                        </m:r>
                      </m:e>
                    </m:bar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three status signal IO/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𝑀</m:t>
                        </m:r>
                      </m:e>
                    </m:bar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S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lvl="0" algn="just">
                  <a:lnSpc>
                    <a:spcPct val="115000"/>
                  </a:lnSpc>
                  <a:tabLst>
                    <a:tab pos="647700" algn="l"/>
                    <a:tab pos="648335" algn="l"/>
                  </a:tabLs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 identify the nature of operation one special signal ALE is used to indicate the beginning of the program.</a:t>
                </a:r>
                <a:endParaRPr lang="en-IN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5000"/>
                  </a:lnSpc>
                  <a:buFont typeface="Wingdings" panose="05000000000000000000" pitchFamily="2" charset="2"/>
                  <a:buChar char=""/>
                  <a:tabLst>
                    <a:tab pos="647700" algn="l"/>
                    <a:tab pos="648335" algn="l"/>
                  </a:tabLst>
                </a:pP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𝑅𝐷</m:t>
                        </m:r>
                      </m:e>
                    </m:bar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(Read): This is a read control signal (active low). This signal indicates that the selected IO or memory device is to be read and are available on the data bus.</a:t>
                </a:r>
                <a:endParaRPr lang="en-IN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5000"/>
                  </a:lnSpc>
                  <a:buFont typeface="Wingdings" panose="05000000000000000000" pitchFamily="2" charset="2"/>
                  <a:buChar char=""/>
                  <a:tabLst>
                    <a:tab pos="647700" algn="l"/>
                    <a:tab pos="648335" algn="l"/>
                  </a:tabLst>
                </a:pP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𝑊𝑅</m:t>
                        </m:r>
                      </m:e>
                    </m:bar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(write): This is a write control signal (active low). This signal indicates that the data on the data bus are to be written into a selected memory of IO location.</a:t>
                </a:r>
                <a:endParaRPr lang="en-IN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6CA3615-477E-4774-9CA7-FD44DDCE71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19" y="1262116"/>
                <a:ext cx="10424159" cy="5228098"/>
              </a:xfrm>
              <a:prstGeom prst="rect">
                <a:avLst/>
              </a:prstGeom>
              <a:blipFill>
                <a:blip r:embed="rId2"/>
                <a:stretch>
                  <a:fillRect l="-1170" r="-1170" b="-233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EA16B95B-A00A-4CEF-8F45-3AC2FA67BB00}"/>
              </a:ext>
            </a:extLst>
          </p:cNvPr>
          <p:cNvSpPr txBox="1"/>
          <p:nvPr/>
        </p:nvSpPr>
        <p:spPr>
          <a:xfrm>
            <a:off x="3695699" y="521245"/>
            <a:ext cx="480060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Control and Status signals </a:t>
            </a:r>
            <a:endParaRPr lang="en-IN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396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1EA2D8-B78D-4C30-8927-4CEEA1251FC9}"/>
              </a:ext>
            </a:extLst>
          </p:cNvPr>
          <p:cNvSpPr txBox="1"/>
          <p:nvPr/>
        </p:nvSpPr>
        <p:spPr>
          <a:xfrm>
            <a:off x="581463" y="2284021"/>
            <a:ext cx="11029071" cy="3576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  <a:tabLst>
                <a:tab pos="647700" algn="l"/>
                <a:tab pos="64833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is a status signal used to differentiate between IO and memory operations. 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  <a:tabLst>
                <a:tab pos="647700" algn="l"/>
                <a:tab pos="64833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it is high it indicates an IO operation, when it is low it indicates an memory operation. 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  <a:tabLst>
                <a:tab pos="647700" algn="l"/>
                <a:tab pos="64833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signal is combined with read and write to generate IO and memory control signals. 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  <a:tabLst>
                <a:tab pos="647700" algn="l"/>
                <a:tab pos="64833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S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indicate the type of machine cycle in progress.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AF49F0C-D252-4777-84E1-1D69B3E2C54E}"/>
                  </a:ext>
                </a:extLst>
              </p:cNvPr>
              <p:cNvSpPr txBox="1"/>
              <p:nvPr/>
            </p:nvSpPr>
            <p:spPr>
              <a:xfrm>
                <a:off x="4624166" y="997679"/>
                <a:ext cx="2943666" cy="6396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IO/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IN" sz="3200" b="1" i="1" u="sng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sz="3200" b="1" i="1" u="sng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𝑴</m:t>
                        </m:r>
                      </m:e>
                    </m:bar>
                  </m:oMath>
                </a14:m>
                <a:r>
                  <a:rPr lang="en-US" sz="32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</a:t>
                </a:r>
                <a:r>
                  <a:rPr lang="en-US" sz="3200" b="1" u="sng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32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S</a:t>
                </a:r>
                <a:r>
                  <a:rPr lang="en-US" sz="3200" b="1" u="sng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32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IN" sz="32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AF49F0C-D252-4777-84E1-1D69B3E2C5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166" y="997679"/>
                <a:ext cx="2943666" cy="639662"/>
              </a:xfrm>
              <a:prstGeom prst="rect">
                <a:avLst/>
              </a:prstGeom>
              <a:blipFill>
                <a:blip r:embed="rId2"/>
                <a:stretch>
                  <a:fillRect l="-5394" t="-4762" r="-1867" b="-2952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297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50A4B55-8F21-47C0-8865-2CE3FC184B35}"/>
              </a:ext>
            </a:extLst>
          </p:cNvPr>
          <p:cNvSpPr txBox="1"/>
          <p:nvPr/>
        </p:nvSpPr>
        <p:spPr>
          <a:xfrm>
            <a:off x="644769" y="1512970"/>
            <a:ext cx="10902461" cy="4136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647700" algn="l"/>
                <a:tab pos="648335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an output signal used to give information of AD</a:t>
            </a:r>
            <a:r>
              <a:rPr lang="en-US" sz="28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-AD</a:t>
            </a:r>
            <a:r>
              <a:rPr lang="en-US" sz="28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contents.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lvl="0" indent="-285750" algn="just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647700" algn="l"/>
                <a:tab pos="64833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is a positive going pulse generated any time the 8085 begins its operation. </a:t>
            </a:r>
          </a:p>
          <a:p>
            <a:pPr marL="285750" lvl="0" indent="-285750" algn="just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647700" algn="l"/>
                <a:tab pos="64833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pulse goes high it indicates that AD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-AD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lines are address.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lvl="0" indent="-285750" algn="just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647700" algn="l"/>
                <a:tab pos="64833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it is low it indicates that the contents are data. </a:t>
            </a:r>
          </a:p>
          <a:p>
            <a:pPr marL="285750" lvl="0" indent="-285750" algn="just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647700" algn="l"/>
                <a:tab pos="64833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signal is used primarily to latch the lower order address from the multiplexed bus and generate a separate set of 8 bit address lines.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17879A-C771-4998-8EDB-2A369E29B1A9}"/>
              </a:ext>
            </a:extLst>
          </p:cNvPr>
          <p:cNvSpPr txBox="1"/>
          <p:nvPr/>
        </p:nvSpPr>
        <p:spPr>
          <a:xfrm>
            <a:off x="3484684" y="525754"/>
            <a:ext cx="52226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ALE(Address Latch Enable)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val="337593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529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srikanthboda1980@outlook.com</dc:creator>
  <cp:lastModifiedBy>srikanthboda1980@outlook.com</cp:lastModifiedBy>
  <cp:revision>8</cp:revision>
  <dcterms:created xsi:type="dcterms:W3CDTF">2020-08-18T17:22:01Z</dcterms:created>
  <dcterms:modified xsi:type="dcterms:W3CDTF">2020-08-18T17:52:35Z</dcterms:modified>
</cp:coreProperties>
</file>